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90" r:id="rId2"/>
    <p:sldId id="267" r:id="rId3"/>
    <p:sldId id="310" r:id="rId4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封面" id="{A6CC0F15-0675-4A42-BD91-DA112202ED77}">
          <p14:sldIdLst>
            <p14:sldId id="290"/>
            <p14:sldId id="267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pos="579" userDrawn="1">
          <p15:clr>
            <a:srgbClr val="A4A3A4"/>
          </p15:clr>
        </p15:guide>
        <p15:guide id="2" orient="horz" pos="127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AE1"/>
    <a:srgbClr val="FFFFFF"/>
    <a:srgbClr val="FF6147"/>
    <a:srgbClr val="FF4D2F"/>
    <a:srgbClr val="D23920"/>
    <a:srgbClr val="B64D3C"/>
    <a:srgbClr val="01E1F9"/>
    <a:srgbClr val="53A2F8"/>
    <a:srgbClr val="4EA3FD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441" autoAdjust="0"/>
    <p:restoredTop sz="86372"/>
  </p:normalViewPr>
  <p:slideViewPr>
    <p:cSldViewPr snapToGrid="0" snapToObjects="1" showGuides="1">
      <p:cViewPr>
        <p:scale>
          <a:sx n="66" d="100"/>
          <a:sy n="66" d="100"/>
        </p:scale>
        <p:origin x="332" y="600"/>
      </p:cViewPr>
      <p:guideLst>
        <p:guide pos="579"/>
        <p:guide orient="horz" pos="12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9" d="100"/>
          <a:sy n="69" d="100"/>
        </p:scale>
        <p:origin x="3456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>
              <a:latin typeface="Inter" panose="02000503000000020004" charset="0"/>
              <a:ea typeface="Inter" panose="02000503000000020004" charset="0"/>
              <a:cs typeface="Inter" panose="02000503000000020004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2DF6A-CAEC-BC44-AA67-806316C294AD}" type="datetimeFigureOut">
              <a:rPr kumimoji="1" lang="zh-CN" altLang="en-US" smtClean="0">
                <a:latin typeface="Inter" panose="02000503000000020004" charset="0"/>
                <a:ea typeface="Inter" panose="02000503000000020004" charset="0"/>
                <a:cs typeface="Inter" panose="02000503000000020004" charset="0"/>
              </a:rPr>
              <a:t>2025/6/30</a:t>
            </a:fld>
            <a:endParaRPr kumimoji="1" lang="zh-CN" altLang="en-US">
              <a:latin typeface="Inter" panose="02000503000000020004" charset="0"/>
              <a:ea typeface="Inter" panose="02000503000000020004" charset="0"/>
              <a:cs typeface="Inter" panose="0200050300000002000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>
              <a:latin typeface="Inter" panose="02000503000000020004" charset="0"/>
              <a:ea typeface="Inter" panose="02000503000000020004" charset="0"/>
              <a:cs typeface="Inter" panose="02000503000000020004" charset="0"/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7818F-93EC-4D44-B590-FCFD097ECD18}" type="slidenum">
              <a:rPr kumimoji="1" lang="zh-CN" altLang="en-US" smtClean="0">
                <a:latin typeface="Inter" panose="02000503000000020004" charset="0"/>
                <a:ea typeface="Inter" panose="02000503000000020004" charset="0"/>
                <a:cs typeface="Inter" panose="02000503000000020004" charset="0"/>
              </a:rPr>
              <a:t>‹#›</a:t>
            </a:fld>
            <a:endParaRPr kumimoji="1" lang="zh-CN" altLang="en-US">
              <a:latin typeface="Inter" panose="02000503000000020004" charset="0"/>
              <a:ea typeface="Inter" panose="02000503000000020004" charset="0"/>
              <a:cs typeface="Inter" panose="020005030000000200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fld id="{7BFEF4A5-89D2-4C04-924D-03571E601AA9}" type="datetimeFigureOut">
              <a:rPr lang="zh-CN" altLang="en-US" smtClean="0"/>
              <a:t>2025/6/30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fld id="{5F0A5159-E94A-481E-A5B5-090A36566B2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1pPr>
    <a:lvl2pPr marL="311785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2pPr>
    <a:lvl3pPr marL="623570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3pPr>
    <a:lvl4pPr marL="935355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4pPr>
    <a:lvl5pPr marL="1246505" algn="l" defTabSz="623570" rtl="0" eaLnBrk="1" latinLnBrk="0" hangingPunct="1">
      <a:defRPr sz="820" kern="1200">
        <a:solidFill>
          <a:schemeClr val="tx1"/>
        </a:solidFill>
        <a:latin typeface="Inter" panose="02000503000000020004" charset="0"/>
        <a:ea typeface="Inter" panose="02000503000000020004" charset="0"/>
        <a:cs typeface="Inter" panose="02000503000000020004" charset="0"/>
      </a:defRPr>
    </a:lvl5pPr>
    <a:lvl6pPr marL="1558290" algn="l" defTabSz="623570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6pPr>
    <a:lvl7pPr marL="1870075" algn="l" defTabSz="623570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7pPr>
    <a:lvl8pPr marL="2181860" algn="l" defTabSz="623570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8pPr>
    <a:lvl9pPr marL="2493645" algn="l" defTabSz="623570" rtl="0" eaLnBrk="1" latinLnBrk="0" hangingPunct="1">
      <a:defRPr sz="8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cs typeface="Inter" panose="02000503000000020004" charset="0"/>
              </a:defRPr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cs typeface="Inter" panose="0200050300000002000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734B8-645F-1148-BD1A-6D32A1418225}" type="datetimeFigureOut">
              <a:rPr kumimoji="1" lang="zh-CN" altLang="en-US" smtClean="0"/>
              <a:t>2025/6/30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45C54-9644-5C4F-8F3D-601E5C2C735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604113" y="0"/>
            <a:ext cx="7587887" cy="6858000"/>
          </a:xfrm>
          <a:custGeom>
            <a:avLst/>
            <a:gdLst>
              <a:gd name="connsiteX0" fmla="*/ 208864 w 7587887"/>
              <a:gd name="connsiteY0" fmla="*/ 0 h 6858000"/>
              <a:gd name="connsiteX1" fmla="*/ 7587887 w 7587887"/>
              <a:gd name="connsiteY1" fmla="*/ 0 h 6858000"/>
              <a:gd name="connsiteX2" fmla="*/ 7587887 w 7587887"/>
              <a:gd name="connsiteY2" fmla="*/ 6858000 h 6858000"/>
              <a:gd name="connsiteX3" fmla="*/ 4098321 w 7587887"/>
              <a:gd name="connsiteY3" fmla="*/ 6858000 h 6858000"/>
              <a:gd name="connsiteX4" fmla="*/ 4527676 w 7587887"/>
              <a:gd name="connsiteY4" fmla="*/ 6204458 h 6858000"/>
              <a:gd name="connsiteX5" fmla="*/ 5020172 w 7587887"/>
              <a:gd name="connsiteY5" fmla="*/ 5655651 h 6858000"/>
              <a:gd name="connsiteX6" fmla="*/ 4885473 w 7587887"/>
              <a:gd name="connsiteY6" fmla="*/ 4759125 h 6858000"/>
              <a:gd name="connsiteX7" fmla="*/ 4081483 w 7587887"/>
              <a:gd name="connsiteY7" fmla="*/ 4277348 h 6858000"/>
              <a:gd name="connsiteX8" fmla="*/ 3412194 w 7587887"/>
              <a:gd name="connsiteY8" fmla="*/ 4105584 h 6858000"/>
              <a:gd name="connsiteX9" fmla="*/ 2595576 w 7587887"/>
              <a:gd name="connsiteY9" fmla="*/ 3171354 h 6858000"/>
              <a:gd name="connsiteX10" fmla="*/ 2241989 w 7587887"/>
              <a:gd name="connsiteY10" fmla="*/ 2446593 h 6858000"/>
              <a:gd name="connsiteX11" fmla="*/ 1113878 w 7587887"/>
              <a:gd name="connsiteY11" fmla="*/ 1834945 h 6858000"/>
              <a:gd name="connsiteX12" fmla="*/ 82583 w 7587887"/>
              <a:gd name="connsiteY12" fmla="*/ 1101805 h 6858000"/>
              <a:gd name="connsiteX13" fmla="*/ 166771 w 7587887"/>
              <a:gd name="connsiteY13" fmla="*/ 75409 h 6858000"/>
              <a:gd name="connsiteX14" fmla="*/ 208864 w 7587887"/>
              <a:gd name="connsiteY1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587887" h="6858000">
                <a:moveTo>
                  <a:pt x="208864" y="0"/>
                </a:moveTo>
                <a:cubicBezTo>
                  <a:pt x="208864" y="0"/>
                  <a:pt x="208864" y="0"/>
                  <a:pt x="7587887" y="0"/>
                </a:cubicBezTo>
                <a:lnTo>
                  <a:pt x="7587887" y="6858000"/>
                </a:lnTo>
                <a:cubicBezTo>
                  <a:pt x="7587887" y="6858000"/>
                  <a:pt x="7587887" y="6858000"/>
                  <a:pt x="4098321" y="6858000"/>
                </a:cubicBezTo>
                <a:cubicBezTo>
                  <a:pt x="4182508" y="6610827"/>
                  <a:pt x="4338255" y="6388791"/>
                  <a:pt x="4527676" y="6204458"/>
                </a:cubicBezTo>
                <a:cubicBezTo>
                  <a:pt x="4704469" y="6032694"/>
                  <a:pt x="4914938" y="5877687"/>
                  <a:pt x="5020172" y="5655651"/>
                </a:cubicBezTo>
                <a:cubicBezTo>
                  <a:pt x="5154872" y="5370774"/>
                  <a:pt x="5083313" y="5010488"/>
                  <a:pt x="4885473" y="4759125"/>
                </a:cubicBezTo>
                <a:cubicBezTo>
                  <a:pt x="4687632" y="4511953"/>
                  <a:pt x="4388767" y="4356946"/>
                  <a:pt x="4081483" y="4277348"/>
                </a:cubicBezTo>
                <a:cubicBezTo>
                  <a:pt x="3858387" y="4218697"/>
                  <a:pt x="3622662" y="4197750"/>
                  <a:pt x="3412194" y="4105584"/>
                </a:cubicBezTo>
                <a:cubicBezTo>
                  <a:pt x="3020722" y="3938009"/>
                  <a:pt x="2763951" y="3560965"/>
                  <a:pt x="2595576" y="3171354"/>
                </a:cubicBezTo>
                <a:cubicBezTo>
                  <a:pt x="2490342" y="2919992"/>
                  <a:pt x="2410364" y="2656061"/>
                  <a:pt x="2241989" y="2446593"/>
                </a:cubicBezTo>
                <a:cubicBezTo>
                  <a:pt x="1972590" y="2107254"/>
                  <a:pt x="1526396" y="1973194"/>
                  <a:pt x="1113878" y="1834945"/>
                </a:cubicBezTo>
                <a:cubicBezTo>
                  <a:pt x="705570" y="1692506"/>
                  <a:pt x="267795" y="1495606"/>
                  <a:pt x="82583" y="1101805"/>
                </a:cubicBezTo>
                <a:cubicBezTo>
                  <a:pt x="-64745" y="779223"/>
                  <a:pt x="-1604" y="389612"/>
                  <a:pt x="166771" y="75409"/>
                </a:cubicBezTo>
                <a:cubicBezTo>
                  <a:pt x="183608" y="50273"/>
                  <a:pt x="196236" y="25136"/>
                  <a:pt x="208864" y="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" y="1"/>
            <a:ext cx="12192001" cy="2512952"/>
          </a:xfrm>
          <a:custGeom>
            <a:avLst/>
            <a:gdLst>
              <a:gd name="connsiteX0" fmla="*/ 0 w 12192001"/>
              <a:gd name="connsiteY0" fmla="*/ 0 h 2512952"/>
              <a:gd name="connsiteX1" fmla="*/ 12192001 w 12192001"/>
              <a:gd name="connsiteY1" fmla="*/ 0 h 2512952"/>
              <a:gd name="connsiteX2" fmla="*/ 12192001 w 12192001"/>
              <a:gd name="connsiteY2" fmla="*/ 1399768 h 2512952"/>
              <a:gd name="connsiteX3" fmla="*/ 11551101 w 12192001"/>
              <a:gd name="connsiteY3" fmla="*/ 1763961 h 2512952"/>
              <a:gd name="connsiteX4" fmla="*/ 10328920 w 12192001"/>
              <a:gd name="connsiteY4" fmla="*/ 2226328 h 2512952"/>
              <a:gd name="connsiteX5" fmla="*/ 5410387 w 12192001"/>
              <a:gd name="connsiteY5" fmla="*/ 2238996 h 2512952"/>
              <a:gd name="connsiteX6" fmla="*/ 812303 w 12192001"/>
              <a:gd name="connsiteY6" fmla="*/ 902565 h 2512952"/>
              <a:gd name="connsiteX7" fmla="*/ 156499 w 12192001"/>
              <a:gd name="connsiteY7" fmla="*/ 817059 h 2512952"/>
              <a:gd name="connsiteX8" fmla="*/ 0 w 12192001"/>
              <a:gd name="connsiteY8" fmla="*/ 779056 h 2512952"/>
              <a:gd name="connsiteX9" fmla="*/ 0 w 12192001"/>
              <a:gd name="connsiteY9" fmla="*/ 0 h 2512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1" h="2512952">
                <a:moveTo>
                  <a:pt x="0" y="0"/>
                </a:moveTo>
                <a:cubicBezTo>
                  <a:pt x="0" y="0"/>
                  <a:pt x="0" y="0"/>
                  <a:pt x="12192001" y="0"/>
                </a:cubicBezTo>
                <a:cubicBezTo>
                  <a:pt x="12192001" y="0"/>
                  <a:pt x="12192001" y="0"/>
                  <a:pt x="12192001" y="1399768"/>
                </a:cubicBezTo>
                <a:cubicBezTo>
                  <a:pt x="12005692" y="1529611"/>
                  <a:pt x="11789575" y="1649953"/>
                  <a:pt x="11551101" y="1763961"/>
                </a:cubicBezTo>
                <a:cubicBezTo>
                  <a:pt x="11193389" y="1941308"/>
                  <a:pt x="10790964" y="2102819"/>
                  <a:pt x="10328920" y="2226328"/>
                </a:cubicBezTo>
                <a:cubicBezTo>
                  <a:pt x="8875717" y="2619024"/>
                  <a:pt x="6915756" y="2593688"/>
                  <a:pt x="5410387" y="2238996"/>
                </a:cubicBezTo>
                <a:cubicBezTo>
                  <a:pt x="3778328" y="1852634"/>
                  <a:pt x="2615765" y="1111580"/>
                  <a:pt x="812303" y="902565"/>
                </a:cubicBezTo>
                <a:cubicBezTo>
                  <a:pt x="588734" y="877230"/>
                  <a:pt x="357712" y="861396"/>
                  <a:pt x="156499" y="817059"/>
                </a:cubicBezTo>
                <a:cubicBezTo>
                  <a:pt x="96880" y="807558"/>
                  <a:pt x="44714" y="794891"/>
                  <a:pt x="0" y="779056"/>
                </a:cubicBezTo>
                <a:cubicBezTo>
                  <a:pt x="0" y="779056"/>
                  <a:pt x="0" y="779056"/>
                  <a:pt x="0" y="0"/>
                </a:cubicBez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292395" y="1964770"/>
            <a:ext cx="5130032" cy="3698615"/>
          </a:xfrm>
          <a:custGeom>
            <a:avLst/>
            <a:gdLst>
              <a:gd name="connsiteX0" fmla="*/ 0 w 5130032"/>
              <a:gd name="connsiteY0" fmla="*/ 0 h 3698615"/>
              <a:gd name="connsiteX1" fmla="*/ 5130032 w 5130032"/>
              <a:gd name="connsiteY1" fmla="*/ 0 h 3698615"/>
              <a:gd name="connsiteX2" fmla="*/ 5130032 w 5130032"/>
              <a:gd name="connsiteY2" fmla="*/ 3698615 h 3698615"/>
              <a:gd name="connsiteX3" fmla="*/ 0 w 5130032"/>
              <a:gd name="connsiteY3" fmla="*/ 3698615 h 3698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30032" h="3698615">
                <a:moveTo>
                  <a:pt x="0" y="0"/>
                </a:moveTo>
                <a:lnTo>
                  <a:pt x="5130032" y="0"/>
                </a:lnTo>
                <a:lnTo>
                  <a:pt x="5130032" y="3698615"/>
                </a:lnTo>
                <a:lnTo>
                  <a:pt x="0" y="3698615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>
            <a:lvl1pPr>
              <a:defRPr sz="800"/>
            </a:lvl1pPr>
          </a:lstStyle>
          <a:p>
            <a:endParaRPr lang="en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fld id="{BDE734B8-645F-1148-BD1A-6D32A1418225}" type="datetimeFigureOut">
              <a:rPr kumimoji="1" lang="zh-CN" altLang="en-US" smtClean="0"/>
              <a:t>2025/6/30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Inter" panose="02000503000000020004" charset="0"/>
                <a:ea typeface="Inter" panose="02000503000000020004" charset="0"/>
                <a:cs typeface="Inter" panose="02000503000000020004" charset="0"/>
              </a:defRPr>
            </a:lvl1pPr>
          </a:lstStyle>
          <a:p>
            <a:fld id="{29545C54-9644-5C4F-8F3D-601E5C2C735B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microsoft.com/office/2007/relationships/hdphoto" Target="../media/hdphoto1.wdp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5"/>
          <p:cNvSpPr txBox="1"/>
          <p:nvPr/>
        </p:nvSpPr>
        <p:spPr>
          <a:xfrm>
            <a:off x="2571750" y="177165"/>
            <a:ext cx="76854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 b="1">
                <a:latin typeface="+mj-ea"/>
                <a:ea typeface="+mj-ea"/>
              </a:defRPr>
            </a:lvl1pPr>
          </a:lstStyle>
          <a:p>
            <a:r>
              <a:rPr lang="en-AU" sz="4000" dirty="0">
                <a:latin typeface="Calibri" panose="020F0502020204030204" charset="0"/>
                <a:cs typeface="Calibri" panose="020F0502020204030204" charset="0"/>
                <a:sym typeface="+mn-ea"/>
              </a:rPr>
              <a:t>Stock Management Process</a:t>
            </a:r>
            <a:endParaRPr lang="en-PH" altLang="zh-CN" sz="4000" dirty="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0"/>
            <a:ext cx="12192000" cy="5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2" name="Picture 1" descr="logo"/>
          <p:cNvPicPr/>
          <p:nvPr/>
        </p:nvPicPr>
        <p:blipFill>
          <a:blip r:embed="rId2"/>
          <a:srcRect l="33048" t="12517"/>
          <a:stretch>
            <a:fillRect/>
          </a:stretch>
        </p:blipFill>
        <p:spPr>
          <a:xfrm>
            <a:off x="74930" y="124460"/>
            <a:ext cx="1690370" cy="759600"/>
          </a:xfrm>
          <a:prstGeom prst="rect">
            <a:avLst/>
          </a:prstGeom>
        </p:spPr>
      </p:pic>
      <p:sp>
        <p:nvSpPr>
          <p:cNvPr id="63" name="Rectangle 4"/>
          <p:cNvSpPr/>
          <p:nvPr/>
        </p:nvSpPr>
        <p:spPr>
          <a:xfrm>
            <a:off x="1855470" y="1571625"/>
            <a:ext cx="129730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b="1" dirty="0">
                <a:solidFill>
                  <a:sysClr val="window" lastClr="FFFFFF"/>
                </a:solidFill>
                <a:latin typeface="Calibri" panose="020F0502020204030204" charset="0"/>
                <a:cs typeface="Calibri" panose="020F0502020204030204" charset="0"/>
              </a:rPr>
              <a:t>CUSTOMER</a:t>
            </a:r>
          </a:p>
        </p:txBody>
      </p:sp>
      <p:sp>
        <p:nvSpPr>
          <p:cNvPr id="64" name="Rectangle 5"/>
          <p:cNvSpPr/>
          <p:nvPr/>
        </p:nvSpPr>
        <p:spPr>
          <a:xfrm>
            <a:off x="3523615" y="1571625"/>
            <a:ext cx="1490980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Inputs sales forecast to portal</a:t>
            </a:r>
          </a:p>
        </p:txBody>
      </p:sp>
      <p:sp>
        <p:nvSpPr>
          <p:cNvPr id="65" name="Rectangle 6"/>
          <p:cNvSpPr/>
          <p:nvPr/>
        </p:nvSpPr>
        <p:spPr>
          <a:xfrm>
            <a:off x="5415280" y="1571625"/>
            <a:ext cx="131381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Allocates stock</a:t>
            </a:r>
          </a:p>
        </p:txBody>
      </p:sp>
      <p:sp>
        <p:nvSpPr>
          <p:cNvPr id="66" name="Rectangle 7"/>
          <p:cNvSpPr/>
          <p:nvPr/>
        </p:nvSpPr>
        <p:spPr>
          <a:xfrm>
            <a:off x="7066280" y="1571625"/>
            <a:ext cx="123253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Creates purchase order (PO)</a:t>
            </a:r>
          </a:p>
        </p:txBody>
      </p:sp>
      <p:sp>
        <p:nvSpPr>
          <p:cNvPr id="67" name="Rectangle 8"/>
          <p:cNvSpPr/>
          <p:nvPr/>
        </p:nvSpPr>
        <p:spPr>
          <a:xfrm>
            <a:off x="8637270" y="1571625"/>
            <a:ext cx="130111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Issues PO to manufacturer/ supplier</a:t>
            </a:r>
          </a:p>
        </p:txBody>
      </p:sp>
      <p:cxnSp>
        <p:nvCxnSpPr>
          <p:cNvPr id="68" name="Straight Arrow Connector 67"/>
          <p:cNvCxnSpPr>
            <a:stCxn id="64" idx="3"/>
            <a:endCxn id="65" idx="1"/>
          </p:cNvCxnSpPr>
          <p:nvPr/>
        </p:nvCxnSpPr>
        <p:spPr>
          <a:xfrm>
            <a:off x="5014595" y="1846580"/>
            <a:ext cx="400685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cxnSp>
        <p:nvCxnSpPr>
          <p:cNvPr id="69" name="Straight Arrow Connector 68"/>
          <p:cNvCxnSpPr>
            <a:stCxn id="65" idx="3"/>
            <a:endCxn id="66" idx="1"/>
          </p:cNvCxnSpPr>
          <p:nvPr/>
        </p:nvCxnSpPr>
        <p:spPr>
          <a:xfrm>
            <a:off x="6729095" y="1846580"/>
            <a:ext cx="337185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cxnSp>
        <p:nvCxnSpPr>
          <p:cNvPr id="70" name="Straight Arrow Connector 69"/>
          <p:cNvCxnSpPr>
            <a:stCxn id="66" idx="3"/>
            <a:endCxn id="67" idx="1"/>
          </p:cNvCxnSpPr>
          <p:nvPr/>
        </p:nvCxnSpPr>
        <p:spPr>
          <a:xfrm>
            <a:off x="8298815" y="1846580"/>
            <a:ext cx="338455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sp>
        <p:nvSpPr>
          <p:cNvPr id="71" name="Rectangle 12"/>
          <p:cNvSpPr/>
          <p:nvPr/>
        </p:nvSpPr>
        <p:spPr>
          <a:xfrm>
            <a:off x="1855470" y="2269490"/>
            <a:ext cx="129730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b="1" dirty="0">
                <a:solidFill>
                  <a:sysClr val="window" lastClr="FFFFFF"/>
                </a:solidFill>
                <a:latin typeface="Calibri" panose="020F0502020204030204" charset="0"/>
                <a:cs typeface="Calibri" panose="020F0502020204030204" charset="0"/>
              </a:rPr>
              <a:t>SUPPLIER</a:t>
            </a:r>
          </a:p>
        </p:txBody>
      </p:sp>
      <p:cxnSp>
        <p:nvCxnSpPr>
          <p:cNvPr id="72" name="Straight Arrow Connector 71"/>
          <p:cNvCxnSpPr>
            <a:stCxn id="73" idx="3"/>
            <a:endCxn id="74" idx="1"/>
          </p:cNvCxnSpPr>
          <p:nvPr/>
        </p:nvCxnSpPr>
        <p:spPr>
          <a:xfrm>
            <a:off x="5014595" y="2553335"/>
            <a:ext cx="400685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sp>
        <p:nvSpPr>
          <p:cNvPr id="73" name="Rectangle 13"/>
          <p:cNvSpPr/>
          <p:nvPr/>
        </p:nvSpPr>
        <p:spPr>
          <a:xfrm>
            <a:off x="3523615" y="2278380"/>
            <a:ext cx="1490980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Receives PO</a:t>
            </a:r>
          </a:p>
        </p:txBody>
      </p:sp>
      <p:sp>
        <p:nvSpPr>
          <p:cNvPr id="74" name="Rectangle 14"/>
          <p:cNvSpPr/>
          <p:nvPr/>
        </p:nvSpPr>
        <p:spPr>
          <a:xfrm>
            <a:off x="5415280" y="2278380"/>
            <a:ext cx="131381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Manufactures / sources goods</a:t>
            </a:r>
          </a:p>
        </p:txBody>
      </p:sp>
      <p:sp>
        <p:nvSpPr>
          <p:cNvPr id="75" name="Rectangle 15"/>
          <p:cNvSpPr/>
          <p:nvPr/>
        </p:nvSpPr>
        <p:spPr>
          <a:xfrm>
            <a:off x="7066280" y="2278380"/>
            <a:ext cx="285305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marL="177800" indent="-177800"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Either goods sent to freight forwarder/ consolidator OR loaded into containers according to allocation on portal</a:t>
            </a:r>
          </a:p>
        </p:txBody>
      </p:sp>
      <p:cxnSp>
        <p:nvCxnSpPr>
          <p:cNvPr id="76" name="Straight Arrow Connector 33"/>
          <p:cNvCxnSpPr>
            <a:stCxn id="74" idx="3"/>
            <a:endCxn id="75" idx="1"/>
          </p:cNvCxnSpPr>
          <p:nvPr/>
        </p:nvCxnSpPr>
        <p:spPr>
          <a:xfrm>
            <a:off x="6729095" y="2553335"/>
            <a:ext cx="337185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sp>
        <p:nvSpPr>
          <p:cNvPr id="77" name="Rectangle 19"/>
          <p:cNvSpPr/>
          <p:nvPr/>
        </p:nvSpPr>
        <p:spPr>
          <a:xfrm>
            <a:off x="10361930" y="2278380"/>
            <a:ext cx="129603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Creates manifest</a:t>
            </a:r>
          </a:p>
        </p:txBody>
      </p:sp>
      <p:sp>
        <p:nvSpPr>
          <p:cNvPr id="78" name="Rectangle 23"/>
          <p:cNvSpPr/>
          <p:nvPr/>
        </p:nvSpPr>
        <p:spPr>
          <a:xfrm>
            <a:off x="1855470" y="2943225"/>
            <a:ext cx="129730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b="1" dirty="0">
                <a:solidFill>
                  <a:sysClr val="window" lastClr="FFFFFF"/>
                </a:solidFill>
                <a:latin typeface="Calibri" panose="020F0502020204030204" charset="0"/>
                <a:cs typeface="Calibri" panose="020F0502020204030204" charset="0"/>
              </a:rPr>
              <a:t>FREIGHT FORWARDER</a:t>
            </a:r>
          </a:p>
        </p:txBody>
      </p:sp>
      <p:sp>
        <p:nvSpPr>
          <p:cNvPr id="79" name="Rectangle 24"/>
          <p:cNvSpPr/>
          <p:nvPr/>
        </p:nvSpPr>
        <p:spPr>
          <a:xfrm>
            <a:off x="1855470" y="3629660"/>
            <a:ext cx="1299210" cy="54800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b="1" dirty="0">
                <a:solidFill>
                  <a:sysClr val="window" lastClr="FFFFFF"/>
                </a:solidFill>
                <a:latin typeface="Calibri" panose="020F0502020204030204" charset="0"/>
                <a:cs typeface="Calibri" panose="020F0502020204030204" charset="0"/>
              </a:rPr>
              <a:t>CUSTOMS</a:t>
            </a:r>
          </a:p>
        </p:txBody>
      </p:sp>
      <p:sp>
        <p:nvSpPr>
          <p:cNvPr id="80" name="Rectangle 25"/>
          <p:cNvSpPr/>
          <p:nvPr/>
        </p:nvSpPr>
        <p:spPr>
          <a:xfrm>
            <a:off x="1854200" y="4322445"/>
            <a:ext cx="1299210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b="1" dirty="0">
                <a:solidFill>
                  <a:sysClr val="window" lastClr="FFFFFF"/>
                </a:solidFill>
                <a:latin typeface="Calibri" panose="020F0502020204030204" charset="0"/>
                <a:cs typeface="Calibri" panose="020F0502020204030204" charset="0"/>
              </a:rPr>
              <a:t>LOCAL CARTAGE</a:t>
            </a:r>
          </a:p>
        </p:txBody>
      </p:sp>
      <p:sp>
        <p:nvSpPr>
          <p:cNvPr id="81" name="Rectangle 26"/>
          <p:cNvSpPr/>
          <p:nvPr/>
        </p:nvSpPr>
        <p:spPr>
          <a:xfrm>
            <a:off x="1855470" y="5031740"/>
            <a:ext cx="1299210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b="1" dirty="0">
                <a:solidFill>
                  <a:sysClr val="window" lastClr="FFFFFF"/>
                </a:solidFill>
                <a:latin typeface="Calibri" panose="020F0502020204030204" charset="0"/>
                <a:cs typeface="Calibri" panose="020F0502020204030204" charset="0"/>
              </a:rPr>
              <a:t>WAREHOUSING</a:t>
            </a:r>
          </a:p>
        </p:txBody>
      </p:sp>
      <p:sp>
        <p:nvSpPr>
          <p:cNvPr id="82" name="Rectangle 27"/>
          <p:cNvSpPr/>
          <p:nvPr/>
        </p:nvSpPr>
        <p:spPr>
          <a:xfrm>
            <a:off x="1854200" y="5809615"/>
            <a:ext cx="1299210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b="1" dirty="0">
                <a:solidFill>
                  <a:sysClr val="window" lastClr="FFFFFF"/>
                </a:solidFill>
                <a:latin typeface="Calibri" panose="020F0502020204030204" charset="0"/>
                <a:cs typeface="Calibri" panose="020F0502020204030204" charset="0"/>
              </a:rPr>
              <a:t>TRANSPORT</a:t>
            </a:r>
          </a:p>
        </p:txBody>
      </p:sp>
      <p:sp>
        <p:nvSpPr>
          <p:cNvPr id="83" name="Rectangle 28"/>
          <p:cNvSpPr/>
          <p:nvPr/>
        </p:nvSpPr>
        <p:spPr>
          <a:xfrm>
            <a:off x="3523615" y="2956560"/>
            <a:ext cx="1490980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Receives goods</a:t>
            </a:r>
          </a:p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Updates system</a:t>
            </a:r>
          </a:p>
        </p:txBody>
      </p:sp>
      <p:sp>
        <p:nvSpPr>
          <p:cNvPr id="84" name="Rectangle 29"/>
          <p:cNvSpPr/>
          <p:nvPr/>
        </p:nvSpPr>
        <p:spPr>
          <a:xfrm>
            <a:off x="5415280" y="2956560"/>
            <a:ext cx="131381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Allocates loading according to VIS</a:t>
            </a:r>
          </a:p>
        </p:txBody>
      </p:sp>
      <p:sp>
        <p:nvSpPr>
          <p:cNvPr id="85" name="Rectangle 30"/>
          <p:cNvSpPr/>
          <p:nvPr/>
        </p:nvSpPr>
        <p:spPr>
          <a:xfrm>
            <a:off x="7066280" y="2956560"/>
            <a:ext cx="123253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Loads container</a:t>
            </a:r>
          </a:p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Exports goods</a:t>
            </a:r>
          </a:p>
        </p:txBody>
      </p:sp>
      <p:sp>
        <p:nvSpPr>
          <p:cNvPr id="86" name="Rectangle 31"/>
          <p:cNvSpPr/>
          <p:nvPr/>
        </p:nvSpPr>
        <p:spPr>
          <a:xfrm>
            <a:off x="8646160" y="2956560"/>
            <a:ext cx="1267460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Uploads information into system</a:t>
            </a:r>
          </a:p>
        </p:txBody>
      </p:sp>
      <p:cxnSp>
        <p:nvCxnSpPr>
          <p:cNvPr id="87" name="Straight Arrow Connector 86"/>
          <p:cNvCxnSpPr>
            <a:stCxn id="83" idx="3"/>
            <a:endCxn id="84" idx="1"/>
          </p:cNvCxnSpPr>
          <p:nvPr/>
        </p:nvCxnSpPr>
        <p:spPr>
          <a:xfrm>
            <a:off x="5014595" y="3231515"/>
            <a:ext cx="400685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cxnSp>
        <p:nvCxnSpPr>
          <p:cNvPr id="88" name="Straight Arrow Connector 87"/>
          <p:cNvCxnSpPr>
            <a:stCxn id="84" idx="3"/>
            <a:endCxn id="85" idx="1"/>
          </p:cNvCxnSpPr>
          <p:nvPr/>
        </p:nvCxnSpPr>
        <p:spPr>
          <a:xfrm>
            <a:off x="6729095" y="3231515"/>
            <a:ext cx="337185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cxnSp>
        <p:nvCxnSpPr>
          <p:cNvPr id="89" name="Straight Arrow Connector 88"/>
          <p:cNvCxnSpPr>
            <a:stCxn id="85" idx="3"/>
            <a:endCxn id="86" idx="1"/>
          </p:cNvCxnSpPr>
          <p:nvPr/>
        </p:nvCxnSpPr>
        <p:spPr>
          <a:xfrm>
            <a:off x="8298815" y="3231515"/>
            <a:ext cx="347345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sp>
        <p:nvSpPr>
          <p:cNvPr id="90" name="Rectangle 37"/>
          <p:cNvSpPr/>
          <p:nvPr/>
        </p:nvSpPr>
        <p:spPr>
          <a:xfrm>
            <a:off x="10361930" y="2956560"/>
            <a:ext cx="129603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Supplier loads container</a:t>
            </a:r>
          </a:p>
        </p:txBody>
      </p:sp>
      <p:sp>
        <p:nvSpPr>
          <p:cNvPr id="91" name="Rectangle 38"/>
          <p:cNvSpPr/>
          <p:nvPr/>
        </p:nvSpPr>
        <p:spPr>
          <a:xfrm>
            <a:off x="3514725" y="3669030"/>
            <a:ext cx="1499870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Manifest bill of lading</a:t>
            </a:r>
          </a:p>
          <a:p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Tariff class</a:t>
            </a:r>
          </a:p>
          <a:p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Payment of duties</a:t>
            </a:r>
          </a:p>
        </p:txBody>
      </p:sp>
      <p:sp>
        <p:nvSpPr>
          <p:cNvPr id="92" name="Rectangle 39"/>
          <p:cNvSpPr/>
          <p:nvPr/>
        </p:nvSpPr>
        <p:spPr>
          <a:xfrm>
            <a:off x="3514725" y="4322445"/>
            <a:ext cx="1499870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Pickup from wharf</a:t>
            </a:r>
          </a:p>
        </p:txBody>
      </p:sp>
      <p:sp>
        <p:nvSpPr>
          <p:cNvPr id="93" name="Rectangle 40"/>
          <p:cNvSpPr/>
          <p:nvPr/>
        </p:nvSpPr>
        <p:spPr>
          <a:xfrm>
            <a:off x="5358130" y="4322445"/>
            <a:ext cx="2856865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228600" indent="-228600">
              <a:buFont typeface="Calibri" panose="020F0502020204030204" charset="0"/>
              <a:buAutoNum type="arabicPeriod"/>
            </a:pPr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Delivers to DC        OR</a:t>
            </a:r>
          </a:p>
          <a:p>
            <a:pPr marL="228600" indent="-228600">
              <a:buFont typeface="Calibri" panose="020F0502020204030204" charset="0"/>
              <a:buAutoNum type="arabicPeriod"/>
            </a:pPr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Delivers to transport company        OR</a:t>
            </a:r>
          </a:p>
          <a:p>
            <a:pPr marL="228600" indent="-228600">
              <a:buFont typeface="Calibri" panose="020F0502020204030204" charset="0"/>
              <a:buAutoNum type="arabicPeriod"/>
            </a:pPr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Direct to Store via Customer DC</a:t>
            </a:r>
          </a:p>
        </p:txBody>
      </p:sp>
      <p:cxnSp>
        <p:nvCxnSpPr>
          <p:cNvPr id="94" name="Straight Arrow Connector 93"/>
          <p:cNvCxnSpPr>
            <a:stCxn id="92" idx="3"/>
            <a:endCxn id="93" idx="1"/>
          </p:cNvCxnSpPr>
          <p:nvPr/>
        </p:nvCxnSpPr>
        <p:spPr>
          <a:xfrm>
            <a:off x="5014595" y="4597400"/>
            <a:ext cx="343535" cy="0"/>
          </a:xfrm>
          <a:prstGeom prst="straightConnector1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tailEnd type="arrow"/>
          </a:ln>
          <a:effectLst/>
        </p:spPr>
      </p:cxnSp>
      <p:sp>
        <p:nvSpPr>
          <p:cNvPr id="95" name="Rectangle 42"/>
          <p:cNvSpPr/>
          <p:nvPr/>
        </p:nvSpPr>
        <p:spPr>
          <a:xfrm>
            <a:off x="3514725" y="5071110"/>
            <a:ext cx="1499870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Receives goods in own DC</a:t>
            </a:r>
          </a:p>
        </p:txBody>
      </p:sp>
      <p:sp>
        <p:nvSpPr>
          <p:cNvPr id="96" name="Rectangle 43"/>
          <p:cNvSpPr/>
          <p:nvPr/>
        </p:nvSpPr>
        <p:spPr>
          <a:xfrm>
            <a:off x="5358130" y="5071110"/>
            <a:ext cx="1313815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Locates stock or processes for </a:t>
            </a:r>
            <a:b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</a:br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x-dock</a:t>
            </a:r>
          </a:p>
        </p:txBody>
      </p:sp>
      <p:cxnSp>
        <p:nvCxnSpPr>
          <p:cNvPr id="97" name="Straight Arrow Connector 96"/>
          <p:cNvCxnSpPr>
            <a:stCxn id="95" idx="3"/>
            <a:endCxn id="96" idx="1"/>
          </p:cNvCxnSpPr>
          <p:nvPr/>
        </p:nvCxnSpPr>
        <p:spPr>
          <a:xfrm>
            <a:off x="5014595" y="5346065"/>
            <a:ext cx="343535" cy="0"/>
          </a:xfrm>
          <a:prstGeom prst="straightConnector1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tailEnd type="arrow"/>
          </a:ln>
          <a:effectLst/>
        </p:spPr>
      </p:cxnSp>
      <p:sp>
        <p:nvSpPr>
          <p:cNvPr id="98" name="Rectangle 45"/>
          <p:cNvSpPr/>
          <p:nvPr/>
        </p:nvSpPr>
        <p:spPr>
          <a:xfrm>
            <a:off x="3523615" y="5836920"/>
            <a:ext cx="1490980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Picks orders</a:t>
            </a:r>
          </a:p>
        </p:txBody>
      </p:sp>
      <p:sp>
        <p:nvSpPr>
          <p:cNvPr id="99" name="Rectangle 46"/>
          <p:cNvSpPr/>
          <p:nvPr/>
        </p:nvSpPr>
        <p:spPr>
          <a:xfrm>
            <a:off x="5358130" y="5831205"/>
            <a:ext cx="1313815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Prepares manifest &amp; connotes</a:t>
            </a:r>
          </a:p>
        </p:txBody>
      </p:sp>
      <p:sp>
        <p:nvSpPr>
          <p:cNvPr id="100" name="Rectangle 47"/>
          <p:cNvSpPr/>
          <p:nvPr/>
        </p:nvSpPr>
        <p:spPr>
          <a:xfrm>
            <a:off x="7066280" y="5825490"/>
            <a:ext cx="1232535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Pickup </a:t>
            </a:r>
          </a:p>
        </p:txBody>
      </p:sp>
      <p:sp>
        <p:nvSpPr>
          <p:cNvPr id="101" name="Rectangle 48"/>
          <p:cNvSpPr/>
          <p:nvPr/>
        </p:nvSpPr>
        <p:spPr>
          <a:xfrm>
            <a:off x="8641715" y="5836920"/>
            <a:ext cx="1301115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Delivers to Customer</a:t>
            </a:r>
          </a:p>
        </p:txBody>
      </p:sp>
      <p:cxnSp>
        <p:nvCxnSpPr>
          <p:cNvPr id="102" name="Straight Arrow Connector 101"/>
          <p:cNvCxnSpPr>
            <a:stCxn id="98" idx="3"/>
            <a:endCxn id="99" idx="1"/>
          </p:cNvCxnSpPr>
          <p:nvPr/>
        </p:nvCxnSpPr>
        <p:spPr>
          <a:xfrm flipV="1">
            <a:off x="5014595" y="6106160"/>
            <a:ext cx="343535" cy="5715"/>
          </a:xfrm>
          <a:prstGeom prst="straightConnector1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tailEnd type="arrow"/>
          </a:ln>
          <a:effectLst/>
        </p:spPr>
      </p:cxnSp>
      <p:cxnSp>
        <p:nvCxnSpPr>
          <p:cNvPr id="103" name="Straight Arrow Connector 102"/>
          <p:cNvCxnSpPr>
            <a:stCxn id="99" idx="3"/>
            <a:endCxn id="100" idx="1"/>
          </p:cNvCxnSpPr>
          <p:nvPr/>
        </p:nvCxnSpPr>
        <p:spPr>
          <a:xfrm flipV="1">
            <a:off x="6671945" y="6100445"/>
            <a:ext cx="394335" cy="5715"/>
          </a:xfrm>
          <a:prstGeom prst="straightConnector1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tailEnd type="arrow"/>
          </a:ln>
          <a:effectLst/>
        </p:spPr>
      </p:cxnSp>
      <p:cxnSp>
        <p:nvCxnSpPr>
          <p:cNvPr id="104" name="Straight Arrow Connector 103"/>
          <p:cNvCxnSpPr>
            <a:stCxn id="100" idx="3"/>
            <a:endCxn id="101" idx="1"/>
          </p:cNvCxnSpPr>
          <p:nvPr/>
        </p:nvCxnSpPr>
        <p:spPr>
          <a:xfrm>
            <a:off x="8298815" y="6100445"/>
            <a:ext cx="342900" cy="11430"/>
          </a:xfrm>
          <a:prstGeom prst="straightConnector1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tailEnd type="arrow"/>
          </a:ln>
          <a:effectLst/>
        </p:spPr>
      </p:cxnSp>
      <p:sp>
        <p:nvSpPr>
          <p:cNvPr id="105" name="Rectangle 52"/>
          <p:cNvSpPr/>
          <p:nvPr/>
        </p:nvSpPr>
        <p:spPr>
          <a:xfrm>
            <a:off x="10318750" y="5836920"/>
            <a:ext cx="1339215" cy="549275"/>
          </a:xfrm>
          <a:prstGeom prst="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Uploads POD to portal via link</a:t>
            </a:r>
          </a:p>
        </p:txBody>
      </p:sp>
      <p:cxnSp>
        <p:nvCxnSpPr>
          <p:cNvPr id="106" name="Straight Arrow Connector 105"/>
          <p:cNvCxnSpPr>
            <a:stCxn id="101" idx="3"/>
            <a:endCxn id="105" idx="1"/>
          </p:cNvCxnSpPr>
          <p:nvPr/>
        </p:nvCxnSpPr>
        <p:spPr>
          <a:xfrm>
            <a:off x="9942830" y="6111875"/>
            <a:ext cx="375920" cy="0"/>
          </a:xfrm>
          <a:prstGeom prst="straightConnector1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tailEnd type="arrow"/>
          </a:ln>
          <a:effectLst/>
        </p:spPr>
      </p:cxnSp>
      <p:cxnSp>
        <p:nvCxnSpPr>
          <p:cNvPr id="107" name="Elbow Connector 101"/>
          <p:cNvCxnSpPr>
            <a:stCxn id="75" idx="3"/>
            <a:endCxn id="77" idx="1"/>
          </p:cNvCxnSpPr>
          <p:nvPr/>
        </p:nvCxnSpPr>
        <p:spPr>
          <a:xfrm>
            <a:off x="9919335" y="2553335"/>
            <a:ext cx="442595" cy="0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sp>
        <p:nvSpPr>
          <p:cNvPr id="108" name="Rectangle 147"/>
          <p:cNvSpPr/>
          <p:nvPr/>
        </p:nvSpPr>
        <p:spPr>
          <a:xfrm>
            <a:off x="10361930" y="3669030"/>
            <a:ext cx="1296035" cy="549275"/>
          </a:xfrm>
          <a:prstGeom prst="rect">
            <a:avLst/>
          </a:prstGeom>
          <a:solidFill>
            <a:srgbClr val="4F81BD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Supplier arranges container pick up &amp; export</a:t>
            </a:r>
          </a:p>
        </p:txBody>
      </p:sp>
      <p:sp>
        <p:nvSpPr>
          <p:cNvPr id="109" name="TextBox 149"/>
          <p:cNvSpPr txBox="1"/>
          <p:nvPr/>
        </p:nvSpPr>
        <p:spPr>
          <a:xfrm>
            <a:off x="9847580" y="3046730"/>
            <a:ext cx="566420" cy="290195"/>
          </a:xfrm>
          <a:prstGeom prst="rect">
            <a:avLst/>
          </a:prstGeom>
          <a:noFill/>
          <a:ln>
            <a:noFill/>
          </a:ln>
        </p:spPr>
        <p:txBody>
          <a:bodyPr wrap="square" lIns="65306" tIns="32653" rIns="65306" bIns="32653" rtlCol="0">
            <a:noAutofit/>
          </a:bodyPr>
          <a:lstStyle/>
          <a:p>
            <a:pPr algn="ctr"/>
            <a:r>
              <a:rPr lang="en-AU" sz="1200" b="1" dirty="0">
                <a:latin typeface="Calibri" panose="020F0502020204030204" charset="0"/>
                <a:cs typeface="Calibri" panose="020F0502020204030204" charset="0"/>
              </a:rPr>
              <a:t>OR</a:t>
            </a:r>
          </a:p>
        </p:txBody>
      </p:sp>
      <p:cxnSp>
        <p:nvCxnSpPr>
          <p:cNvPr id="110" name="Straight Arrow Connector 109"/>
          <p:cNvCxnSpPr>
            <a:stCxn id="90" idx="2"/>
            <a:endCxn id="108" idx="0"/>
          </p:cNvCxnSpPr>
          <p:nvPr/>
        </p:nvCxnSpPr>
        <p:spPr>
          <a:xfrm>
            <a:off x="11010265" y="3505835"/>
            <a:ext cx="0" cy="163195"/>
          </a:xfrm>
          <a:prstGeom prst="straightConnector1">
            <a:avLst/>
          </a:prstGeom>
          <a:noFill/>
          <a:ln w="9525" cap="flat" cmpd="sng" algn="ctr">
            <a:solidFill>
              <a:srgbClr val="4F81BD"/>
            </a:solidFill>
            <a:prstDash val="solid"/>
            <a:tailEnd type="arrow"/>
          </a:ln>
          <a:effectLst/>
        </p:spPr>
      </p:cxnSp>
      <p:pic>
        <p:nvPicPr>
          <p:cNvPr id="148" name="Picture 91" descr="http://www.bbtraining.com.au/images/forklif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04" b="97712" l="1574" r="9713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0890" y="5031740"/>
            <a:ext cx="810260" cy="55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0" name="Picture 2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8345" y="5825490"/>
            <a:ext cx="685165" cy="560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ysClr val="windowText" lastClr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5" name="Picture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55" y="4302125"/>
            <a:ext cx="610235" cy="458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ysClr val="windowText" lastClr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8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95" y="3669030"/>
            <a:ext cx="665480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ysClr val="windowText" lastClr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0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70" y="2956560"/>
            <a:ext cx="78740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ysClr val="windowText" lastClr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2" name="Picture 161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68" r="84698" b="30843"/>
          <a:stretch>
            <a:fillRect/>
          </a:stretch>
        </p:blipFill>
        <p:spPr>
          <a:xfrm>
            <a:off x="778510" y="2251075"/>
            <a:ext cx="679450" cy="576580"/>
          </a:xfrm>
          <a:prstGeom prst="rect">
            <a:avLst/>
          </a:prstGeom>
        </p:spPr>
      </p:pic>
      <p:cxnSp>
        <p:nvCxnSpPr>
          <p:cNvPr id="165" name="Straight Arrow Connector 164"/>
          <p:cNvCxnSpPr>
            <a:stCxn id="77" idx="2"/>
            <a:endCxn id="90" idx="0"/>
          </p:cNvCxnSpPr>
          <p:nvPr/>
        </p:nvCxnSpPr>
        <p:spPr>
          <a:xfrm>
            <a:off x="11010265" y="2827655"/>
            <a:ext cx="0" cy="128905"/>
          </a:xfrm>
          <a:prstGeom prst="straightConnector1">
            <a:avLst/>
          </a:prstGeom>
          <a:noFill/>
          <a:ln w="9525" cap="flat" cmpd="sng" algn="ctr">
            <a:solidFill>
              <a:srgbClr val="4F81BD">
                <a:lumMod val="75000"/>
              </a:srgbClr>
            </a:solidFill>
            <a:prstDash val="solid"/>
            <a:tailEnd type="arrow"/>
          </a:ln>
          <a:effectLst/>
        </p:spPr>
      </p:cxnSp>
      <p:sp>
        <p:nvSpPr>
          <p:cNvPr id="175" name="TextBox 60"/>
          <p:cNvSpPr txBox="1"/>
          <p:nvPr/>
        </p:nvSpPr>
        <p:spPr>
          <a:xfrm>
            <a:off x="10694035" y="6506210"/>
            <a:ext cx="963930" cy="23749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ysClr val="window" lastClr="FFFFFF">
                    <a:lumMod val="50000"/>
                  </a:sysClr>
                </a:solidFill>
              </a14:hiddenFill>
            </a:ext>
          </a:extLst>
        </p:spPr>
        <p:txBody>
          <a:bodyPr wrap="square" lIns="65306" tIns="32653" rIns="65306" bIns="32653" rtlCol="0">
            <a:noAutofit/>
          </a:bodyPr>
          <a:lstStyle/>
          <a:p>
            <a:pPr algn="ctr"/>
            <a:r>
              <a:rPr lang="en-AU" sz="1200" b="1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3PL</a:t>
            </a:r>
            <a:r>
              <a:rPr lang="en-AU" sz="1200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AU" sz="1200" b="1" dirty="0">
                <a:solidFill>
                  <a:sysClr val="windowText" lastClr="000000"/>
                </a:solidFill>
                <a:latin typeface="Calibri" panose="020F0502020204030204" charset="0"/>
                <a:cs typeface="Calibri" panose="020F0502020204030204" charset="0"/>
              </a:rPr>
              <a:t>System</a:t>
            </a:r>
          </a:p>
        </p:txBody>
      </p:sp>
      <p:pic>
        <p:nvPicPr>
          <p:cNvPr id="176" name="Picture 175" descr="pngtree-laptop-icon-png-image_102288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0570" y="1429385"/>
            <a:ext cx="708025" cy="7131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2000"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14" name="TextBox 5"/>
          <p:cNvSpPr txBox="1"/>
          <p:nvPr/>
        </p:nvSpPr>
        <p:spPr>
          <a:xfrm>
            <a:off x="2359660" y="171450"/>
            <a:ext cx="7567295" cy="6318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 algn="ctr">
              <a:defRPr sz="3200" b="1">
                <a:latin typeface="+mj-ea"/>
                <a:ea typeface="+mj-ea"/>
              </a:defRPr>
            </a:lvl1pPr>
          </a:lstStyle>
          <a:p>
            <a:r>
              <a:rPr lang="en-AU" sz="4000" dirty="0">
                <a:latin typeface="Calibri" panose="020F0502020204030204" charset="0"/>
                <a:cs typeface="Calibri" panose="020F0502020204030204" charset="0"/>
                <a:sym typeface="+mn-ea"/>
              </a:rPr>
              <a:t>Functional Decomposition</a:t>
            </a:r>
            <a:endParaRPr lang="en-PH" altLang="zh-CN" sz="4000" dirty="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2" name="Picture 1" descr="logo"/>
          <p:cNvPicPr/>
          <p:nvPr/>
        </p:nvPicPr>
        <p:blipFill>
          <a:blip r:embed="rId3"/>
          <a:srcRect l="33048" t="12517"/>
          <a:stretch>
            <a:fillRect/>
          </a:stretch>
        </p:blipFill>
        <p:spPr>
          <a:xfrm>
            <a:off x="74930" y="124460"/>
            <a:ext cx="1690370" cy="7596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14655" y="1033780"/>
          <a:ext cx="11277600" cy="5511800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1385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5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18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17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Primary Responsibility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Secondary Responsibility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1200" b="1" u="none" strike="noStrike"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  <a:p>
                      <a:pPr algn="ctr" fontAlgn="b"/>
                      <a:r>
                        <a:rPr lang="en-PH" alt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</a:t>
                      </a:r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nterface/Data Transmit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295"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Task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Notes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WMS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Customer System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IOD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Details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Data Pathway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Item Master</a:t>
                      </a:r>
                      <a:endParaRPr lang="en-A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Originated by </a:t>
                      </a:r>
                      <a:r>
                        <a:rPr lang="en-PH" alt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ustomer ERP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SKU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20 digits alpha/numeric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upload current master schedule via email or FTP file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Planner Codes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5 digit field allocated by</a:t>
                      </a:r>
                      <a:r>
                        <a:rPr lang="en-PH" alt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for greater control options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allocate to sku detail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Origin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location/country/region/zip code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Logistics Toolbox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allocates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Item Class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3 digit field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allocate to </a:t>
                      </a:r>
                      <a:r>
                        <a:rPr lang="en-PH" alt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SKU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detail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Dimensions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product details as per customer Item Master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 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manually inputs at source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TiHi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Pallet dimensions by </a:t>
                      </a:r>
                      <a:r>
                        <a:rPr lang="en-PH" alt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SKU</a:t>
                      </a:r>
                      <a:endParaRPr lang="en-PH" alt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inputs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Pack Type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item/carton/pallet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allocates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Pack configuration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Top load/Fragile/DGs etc.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allocates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Pack Type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Visible when product is received t origin DC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allocates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Pack Size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Quantity per outer carton/Sellable lot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Weight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Item/master </a:t>
                      </a:r>
                      <a:r>
                        <a:rPr lang="en-AU" sz="900" u="none" strike="noStrike" dirty="0" err="1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ctn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/pallet weights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Cubic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Item/master ctn/pallet cube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</a:t>
                      </a:r>
                      <a:r>
                        <a:rPr lang="en-PH" alt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 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10210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Dimensions variance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Dimension/Weight/Packsize etc. at source are different to customer item master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create discrepancy report for client to check existing stock.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Wholesale/Retail/ DTC/B2B/BTC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Pathway ID, multiple options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to allocate planner code id by </a:t>
                      </a:r>
                      <a:r>
                        <a:rPr lang="en-PH" alt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SKU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/manually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Landed Cost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Item cost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Tariff class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Customs ID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Sell Price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In case where customer wants w-e to raise invoice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</a:t>
                      </a:r>
                      <a:r>
                        <a:rPr lang="en-PH" alt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PH" altLang="en-AU" sz="900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0" y="0"/>
            <a:ext cx="12192000" cy="5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cs typeface="Inter" panose="02000503000000020004" charset="0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1981200" y="53975"/>
            <a:ext cx="8229600" cy="877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4000" b="1" dirty="0">
                <a:latin typeface="Calibri" panose="020F0502020204030204" charset="0"/>
                <a:cs typeface="Calibri" panose="020F0502020204030204" charset="0"/>
                <a:sym typeface="+mn-ea"/>
              </a:rPr>
              <a:t>Functional Decomposition</a:t>
            </a:r>
            <a:endParaRPr lang="en-AU" sz="4000" b="1" dirty="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2" name="Picture 1" descr="logo"/>
          <p:cNvPicPr/>
          <p:nvPr/>
        </p:nvPicPr>
        <p:blipFill>
          <a:blip r:embed="rId3"/>
          <a:srcRect l="33048" t="12517"/>
          <a:stretch>
            <a:fillRect/>
          </a:stretch>
        </p:blipFill>
        <p:spPr>
          <a:xfrm>
            <a:off x="74930" y="124460"/>
            <a:ext cx="1690370" cy="7596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03225" y="1004570"/>
          <a:ext cx="11329035" cy="5683885"/>
        </p:xfrm>
        <a:graphic>
          <a:graphicData uri="http://schemas.openxmlformats.org/drawingml/2006/table">
            <a:tbl>
              <a:tblPr>
                <a:effectLst/>
                <a:tableStyleId>{5940675A-B579-460E-94D1-54222C63F5DA}</a:tableStyleId>
              </a:tblPr>
              <a:tblGrid>
                <a:gridCol w="2519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3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2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524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83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8935"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10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10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Primary Responsibility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Secondary Responsibility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PH" alt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</a:t>
                      </a:r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nterface/Data Transmit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0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10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935"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Task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Notes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WMS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Customer System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IOD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Details</a:t>
                      </a:r>
                      <a:endParaRPr lang="en-AU" sz="1200" b="1" i="0" u="none" strike="noStrike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2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Data Pathway</a:t>
                      </a:r>
                      <a:endParaRPr lang="en-AU" sz="12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Discounts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In case where customer wants </a:t>
                      </a:r>
                      <a:r>
                        <a:rPr lang="en-PH" alt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to raise invoice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Label Requirements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Item/Carton/Pallet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Export Instruction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System directed instruction for outbound activity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Consolidation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Rules for loading at origin use planner code id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Expediting due date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ETA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P/O data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Manifest item qty supplier and p/o number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24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Origin Receipt/ Containerising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planner code to identify various rues for container load out, i.e. top load, front of container, back of container, mix of skus permitted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Origin Warehouse Location management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store at location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China warehouse inventory control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China warehouse WMS management of stock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China warehouse order release/</a:t>
                      </a:r>
                      <a:r>
                        <a:rPr lang="en-AU" sz="900" u="none" strike="noStrike" dirty="0" err="1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cust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/ destination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China warehouse remote order release from customers system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702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Container Build Utilisation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Measurement of load plan cubic by container based on allocated manifest ID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Label Generation to cust specification i.e. GS1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Remote generation of </a:t>
                      </a:r>
                      <a:r>
                        <a:rPr lang="en-AU" sz="900" u="none" strike="noStrike" dirty="0" err="1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sscc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label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Manifesting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Creation of system generated manifest id by various data sets, i.e. by container, by shipment, by truck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Pack slip generation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Remote generation of packing slip to customers specification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</a:t>
                      </a:r>
                      <a:r>
                        <a:rPr lang="en-AU" sz="900" b="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or</a:t>
                      </a:r>
                      <a:r>
                        <a:rPr lang="en-AU" sz="9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b="1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Quality Check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QC check point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Quarantine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Available stock to be held in Quarantine online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Dimension check/ inners/ outers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Check of product dimension  as instructed or flagged by customer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y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receive from client via IM data upload or </a:t>
                      </a:r>
                      <a:r>
                        <a:rPr lang="en-PH" altLang="en-AU" sz="90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Logistics Toolbox</a:t>
                      </a:r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 manually input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9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charset="0"/>
                          <a:cs typeface="Calibri" panose="020F0502020204030204" charset="0"/>
                        </a:rPr>
                        <a:t> </a:t>
                      </a:r>
                      <a:endParaRPr lang="en-A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3080" marR="3080" marT="3080" marB="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b5574968-1ab4-4b18-88ad-6170a953f078"/>
  <p:tag name="COMMONDATA" val="eyJoZGlkIjoiMmNmYmEwOWQ4Y2Q0M2IxMGZkNjI4ZjhkZDQyNzg1OTY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88*430"/>
  <p:tag name="TABLE_ENDDRAG_RECT" val="32*81*888*43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92*431"/>
  <p:tag name="TABLE_ENDDRAG_RECT" val="31*75*892*431"/>
</p:tagLst>
</file>

<file path=ppt/theme/theme1.xml><?xml version="1.0" encoding="utf-8"?>
<a:theme xmlns:a="http://schemas.openxmlformats.org/drawingml/2006/main" name="Office Theme">
  <a:themeElements>
    <a:clrScheme name="宏格沃兹学院（浅）">
      <a:dk1>
        <a:srgbClr val="000000"/>
      </a:dk1>
      <a:lt1>
        <a:srgbClr val="FFFFFF"/>
      </a:lt1>
      <a:dk2>
        <a:srgbClr val="001326"/>
      </a:dk2>
      <a:lt2>
        <a:srgbClr val="E7E6E6"/>
      </a:lt2>
      <a:accent1>
        <a:srgbClr val="007FFE"/>
      </a:accent1>
      <a:accent2>
        <a:srgbClr val="19C065"/>
      </a:accent2>
      <a:accent3>
        <a:srgbClr val="F0BD00"/>
      </a:accent3>
      <a:accent4>
        <a:srgbClr val="F12200"/>
      </a:accent4>
      <a:accent5>
        <a:srgbClr val="E002BB"/>
      </a:accent5>
      <a:accent6>
        <a:srgbClr val="A5A5A5"/>
      </a:accent6>
      <a:hlink>
        <a:srgbClr val="007FFE"/>
      </a:hlink>
      <a:folHlink>
        <a:srgbClr val="F20000"/>
      </a:folHlink>
    </a:clrScheme>
    <a:fontScheme name="自定义 23">
      <a:majorFont>
        <a:latin typeface="Inter"/>
        <a:ea typeface="Inter"/>
        <a:cs typeface=""/>
      </a:majorFont>
      <a:minorFont>
        <a:latin typeface="Inter"/>
        <a:ea typeface="Inter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accent1">
                <a:alpha val="85000"/>
              </a:schemeClr>
            </a:gs>
            <a:gs pos="100000">
              <a:schemeClr val="accent1">
                <a:lumMod val="75000"/>
              </a:schemeClr>
            </a:gs>
          </a:gsLst>
          <a:lin ang="42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accent1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Inter"/>
        <a:font script="Hebr" typeface="Inter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Inter"/>
        <a:font script="Uigh" typeface="Microsoft Uighur"/>
        <a:font script="Geor" typeface="Sylfaen"/>
      </a:majorFont>
      <a:minorFont>
        <a:latin typeface="Inter"/>
        <a:ea typeface=""/>
        <a:cs typeface=""/>
        <a:font script="Jpan" typeface="游ゴシック"/>
        <a:font script="Hang" typeface="맑은 고딕"/>
        <a:font script="Hans" typeface="Inter"/>
        <a:font script="Hant" typeface="新細明體"/>
        <a:font script="Arab" typeface="Inter"/>
        <a:font script="Hebr" typeface="Inter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Inter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Inter"/>
        <a:font script="Hebr" typeface="Inter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Inter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Inter"/>
        <a:font script="Hebr" typeface="Inter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Inter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1070</Words>
  <Application>Microsoft Office PowerPoint</Application>
  <PresentationFormat>Widescreen</PresentationFormat>
  <Paragraphs>315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Inter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thuma39467</dc:creator>
  <cp:lastModifiedBy>Chris Yankos</cp:lastModifiedBy>
  <cp:revision>296</cp:revision>
  <cp:lastPrinted>2016-11-16T14:45:00Z</cp:lastPrinted>
  <dcterms:created xsi:type="dcterms:W3CDTF">2016-07-23T12:48:00Z</dcterms:created>
  <dcterms:modified xsi:type="dcterms:W3CDTF">2025-06-30T02:21:22Z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1033-12.2.0.21546</vt:lpwstr>
  </property>
  <property fmtid="{D5CDD505-2E9C-101B-9397-08002B2CF9AE}" pid="3" name="ICV">
    <vt:lpwstr>074F34DD2B9C4D7CB635EFC73B4A20EC_11</vt:lpwstr>
  </property>
</Properties>
</file>